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402" r:id="rId3"/>
    <p:sldId id="478" r:id="rId4"/>
    <p:sldId id="404" r:id="rId5"/>
    <p:sldId id="442" r:id="rId6"/>
    <p:sldId id="443" r:id="rId7"/>
    <p:sldId id="444" r:id="rId8"/>
    <p:sldId id="445" r:id="rId9"/>
    <p:sldId id="446" r:id="rId10"/>
    <p:sldId id="447" r:id="rId11"/>
    <p:sldId id="448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49" r:id="rId23"/>
    <p:sldId id="45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41" r:id="rId42"/>
    <p:sldId id="416" r:id="rId43"/>
    <p:sldId id="400" r:id="rId44"/>
    <p:sldId id="399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HTML Intro" id="{BB20642F-C8D7-4E88-ABC3-DF161AC3F566}">
          <p14:sldIdLst>
            <p14:sldId id="442"/>
            <p14:sldId id="443"/>
            <p14:sldId id="444"/>
            <p14:sldId id="445"/>
            <p14:sldId id="446"/>
            <p14:sldId id="447"/>
            <p14:sldId id="448"/>
          </p14:sldIdLst>
        </p14:section>
        <p14:section name="HTML Common Elements" id="{DDD50D43-9FA0-4D7D-A96F-C0184574DEE1}">
          <p14:sldIdLst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</p14:sldIdLst>
        </p14:section>
        <p14:section name="HTML Terminology" id="{7CDA1AA5-9600-4BF1-816B-BCE8A5294988}">
          <p14:sldIdLst>
            <p14:sldId id="449"/>
            <p14:sldId id="450"/>
          </p14:sldIdLst>
        </p14:section>
        <p14:section name="CSS" id="{B6EAB95E-A253-4129-BA27-C04DC3F7EE61}">
          <p14:sldIdLst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</p14:sldIdLst>
        </p14:section>
        <p14:section name="Inline and Block Elements" id="{1A3C7B53-F5FF-43D4-BAB4-6513416EF780}">
          <p14:sldIdLst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97217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67779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751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36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codepen.io/anon/pen/bgrjQr?editors=1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4.xml"/><Relationship Id="rId7" Type="http://schemas.openxmlformats.org/officeDocument/2006/relationships/slide" Target="slide2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slide" Target="slide11.xml"/><Relationship Id="rId10" Type="http://schemas.openxmlformats.org/officeDocument/2006/relationships/image" Target="../media/image15.jpeg"/><Relationship Id="rId4" Type="http://schemas.openxmlformats.org/officeDocument/2006/relationships/image" Target="../media/image12.jpeg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7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visualstudio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HTML and CSS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494212" y="1702774"/>
            <a:ext cx="6936267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HTML Basic Tags, CSS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595774"/>
            <a:ext cx="218281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</a:p>
        </p:txBody>
      </p:sp>
      <p:pic>
        <p:nvPicPr>
          <p:cNvPr id="17" name="Picture 2" descr="Резултат с изображение за html cs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213" y="3381987"/>
            <a:ext cx="4114634" cy="2880244"/>
          </a:xfrm>
          <a:prstGeom prst="roundRect">
            <a:avLst>
              <a:gd name="adj" fmla="val 1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49" y="3724257"/>
            <a:ext cx="1275362" cy="12753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65" y="3682567"/>
            <a:ext cx="1141120" cy="13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08012" y="1295400"/>
            <a:ext cx="4800600" cy="595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08012" y="2652399"/>
            <a:ext cx="48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178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5812" y="1295400"/>
            <a:ext cx="5700600" cy="9344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5812" y="2652399"/>
            <a:ext cx="57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56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295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4" name="TextBox 3"/>
          <p:cNvSpPr txBox="1"/>
          <p:nvPr/>
        </p:nvSpPr>
        <p:spPr>
          <a:xfrm rot="1008642">
            <a:off x="3113442" y="16164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000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324310" y="3817716"/>
            <a:ext cx="136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2982913" y="3561264"/>
            <a:ext cx="155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8324942" y="2937142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2547576" y="2686379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8609258" y="210372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6869" y="243990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6577356" y="129562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48342" y="12738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7375907" y="3761417"/>
            <a:ext cx="148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0042" y="2899286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1">
                    <a:lumMod val="75000"/>
                  </a:schemeClr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19002" y="2139620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3674774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dirty="0"/>
              <a:t>to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Paragraphs: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2" y="1762573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1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2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3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4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2" y="441223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620478" y="4842086"/>
            <a:ext cx="1912334" cy="65277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63" y="193460"/>
            <a:ext cx="4009137" cy="1863939"/>
          </a:xfrm>
          <a:prstGeom prst="roundRect">
            <a:avLst>
              <a:gd name="adj" fmla="val 129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602" y="3886200"/>
            <a:ext cx="2340810" cy="2381591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352320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1844444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3255286"/>
            <a:ext cx="10867748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884" y="556260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06" y="1254386"/>
            <a:ext cx="2295525" cy="866775"/>
          </a:xfrm>
          <a:prstGeom prst="roundRect">
            <a:avLst>
              <a:gd name="adj" fmla="val 454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615" y="2444550"/>
            <a:ext cx="2680686" cy="739868"/>
          </a:xfrm>
          <a:prstGeom prst="roundRect">
            <a:avLst>
              <a:gd name="adj" fmla="val 454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842" y="3469171"/>
            <a:ext cx="2924175" cy="590550"/>
          </a:xfrm>
          <a:prstGeom prst="roundRect">
            <a:avLst>
              <a:gd name="adj" fmla="val 4541"/>
            </a:avLst>
          </a:prstGeom>
        </p:spPr>
      </p:pic>
      <p:sp>
        <p:nvSpPr>
          <p:cNvPr id="11" name="Curved Right Arrow 10"/>
          <p:cNvSpPr/>
          <p:nvPr/>
        </p:nvSpPr>
        <p:spPr>
          <a:xfrm flipV="1">
            <a:off x="7952700" y="2796451"/>
            <a:ext cx="457199" cy="10132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58" y="4834302"/>
            <a:ext cx="2133600" cy="5619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418012" y="1066800"/>
            <a:ext cx="2819400" cy="674379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Specify the URL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6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Embedded image (Data URI)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10560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12" name="Text Placeholder 5">
            <a:hlinkClick r:id="rId2"/>
          </p:cNvPr>
          <p:cNvSpPr txBox="1">
            <a:spLocks/>
          </p:cNvSpPr>
          <p:nvPr/>
        </p:nvSpPr>
        <p:spPr>
          <a:xfrm>
            <a:off x="836611" y="5307420"/>
            <a:ext cx="10515599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4044050"/>
            <a:ext cx="950769" cy="871538"/>
          </a:xfrm>
          <a:prstGeom prst="roundRect">
            <a:avLst>
              <a:gd name="adj" fmla="val 337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45" y="1549454"/>
            <a:ext cx="3053090" cy="29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8277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4 image files: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8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/>
              <a:t>Hints: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28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2" y="1170999"/>
            <a:ext cx="4741018" cy="46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303521"/>
            <a:ext cx="11579384" cy="23097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Create an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sz="3200" dirty="0"/>
              <a:t>rdered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200" dirty="0"/>
              <a:t>ist</a:t>
            </a:r>
          </a:p>
          <a:p>
            <a:pPr>
              <a:defRPr/>
            </a:pPr>
            <a:r>
              <a:rPr lang="en-US" sz="3200" dirty="0"/>
              <a:t>Use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000" noProof="1"/>
              <a:t>Each holding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20357" y="1160366"/>
            <a:ext cx="5527055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Ordered Lists: </a:t>
            </a:r>
            <a:r>
              <a:rPr lang="en-US" noProof="1"/>
              <a:t>&lt;ol&gt;</a:t>
            </a:r>
            <a:r>
              <a:rPr lang="en-US" dirty="0"/>
              <a:t> Tag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2920874" y="4203699"/>
            <a:ext cx="2599482" cy="101526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188754" y="4203699"/>
            <a:ext cx="866589" cy="104558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475411" y="4203700"/>
            <a:ext cx="1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010400" y="4203700"/>
            <a:ext cx="912812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462" y="4559249"/>
            <a:ext cx="1323975" cy="115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272" y="5421830"/>
            <a:ext cx="1343025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052" y="5421636"/>
            <a:ext cx="1255867" cy="1108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674" y="5415571"/>
            <a:ext cx="1431039" cy="1092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549" y="4553386"/>
            <a:ext cx="1333500" cy="1104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62" y="1443254"/>
            <a:ext cx="2015100" cy="1754152"/>
          </a:xfrm>
          <a:prstGeom prst="roundRect">
            <a:avLst>
              <a:gd name="adj" fmla="val 2249"/>
            </a:avLst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4721" y="3657600"/>
            <a:ext cx="11579384" cy="63893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dirty="0"/>
              <a:t>,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7923212" y="4203700"/>
            <a:ext cx="2209800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465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Unordered Lists: </a:t>
            </a:r>
            <a:r>
              <a:rPr lang="en-US" noProof="1"/>
              <a:t>&lt;</a:t>
            </a:r>
            <a:r>
              <a:rPr lang="en-US" dirty="0"/>
              <a:t>u</a:t>
            </a:r>
            <a:r>
              <a:rPr lang="en-US" noProof="1"/>
              <a:t>l&gt;</a:t>
            </a:r>
            <a:r>
              <a:rPr lang="en-US" dirty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066800"/>
            <a:ext cx="11579384" cy="5674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/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722812" y="4465993"/>
            <a:ext cx="1096478" cy="563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323011" y="4465993"/>
            <a:ext cx="578791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79614" y="1681090"/>
            <a:ext cx="822959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disc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32" y="5570882"/>
            <a:ext cx="1744596" cy="9823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012" y="4492912"/>
            <a:ext cx="1675269" cy="982317"/>
          </a:xfrm>
          <a:prstGeom prst="roundRect">
            <a:avLst>
              <a:gd name="adj" fmla="val 1545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615" y="5570883"/>
            <a:ext cx="1829003" cy="982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05" y="5570883"/>
            <a:ext cx="1858613" cy="982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85" y="1859185"/>
            <a:ext cx="3047626" cy="1787016"/>
          </a:xfrm>
          <a:prstGeom prst="roundRect">
            <a:avLst>
              <a:gd name="adj" fmla="val 1545"/>
            </a:avLst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4721" y="3851544"/>
            <a:ext cx="11579384" cy="61445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</a:t>
            </a:r>
            <a:r>
              <a:rPr lang="bg-BG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disc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square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230418" y="4465993"/>
            <a:ext cx="457200" cy="9157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1612" y="4465993"/>
            <a:ext cx="352832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55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1628" y="3032677"/>
            <a:ext cx="6264784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73" y="3026719"/>
            <a:ext cx="4377337" cy="29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926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627812" y="1524000"/>
            <a:ext cx="49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6" y="2158550"/>
            <a:ext cx="5880856" cy="4255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84" y="2156735"/>
            <a:ext cx="4983862" cy="425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2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Section Zoom 6">
            <a:hlinkClick r:id="rId3" action="ppaction://hlinksldjump"/>
            <a:extLst>
              <a:ext uri="{FF2B5EF4-FFF2-40B4-BE49-F238E27FC236}">
                <a16:creationId xmlns:a16="http://schemas.microsoft.com/office/drawing/2014/main" id="{DA26FE2A-803F-4B36-A3A0-6C1E07C8732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1163091"/>
            <a:ext cx="4191000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0" name="Section Zoom 9">
            <a:hlinkClick r:id="rId5" action="ppaction://hlinksldjump"/>
            <a:extLst>
              <a:ext uri="{FF2B5EF4-FFF2-40B4-BE49-F238E27FC236}">
                <a16:creationId xmlns:a16="http://schemas.microsoft.com/office/drawing/2014/main" id="{CAAC1078-E273-4496-BBC5-AE16A6E56A6D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91" y="1158197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2" name="Section Zoom 11">
            <a:hlinkClick r:id="rId7" action="ppaction://hlinksldjump"/>
            <a:extLst>
              <a:ext uri="{FF2B5EF4-FFF2-40B4-BE49-F238E27FC236}">
                <a16:creationId xmlns:a16="http://schemas.microsoft.com/office/drawing/2014/main" id="{8EB8B2FF-431F-4DB7-BE74-2A5A45500282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14" y="4043055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4" name="Section Zoom 13">
            <a:hlinkClick r:id="rId9" action="ppaction://hlinksldjump"/>
            <a:extLst>
              <a:ext uri="{FF2B5EF4-FFF2-40B4-BE49-F238E27FC236}">
                <a16:creationId xmlns:a16="http://schemas.microsoft.com/office/drawing/2014/main" id="{ED7566AE-9F97-48CA-8301-84DCB283EFAD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92" y="4043055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wiki-page.html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https://en.wikipedia.org/wiki/Brown_bear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dirty="0">
                <a:solidFill>
                  <a:srgbClr val="F3CD60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dirty="0">
                <a:solidFill>
                  <a:srgbClr val="F3CD60"/>
                </a:solidFill>
              </a:rPr>
              <a:t>unordered list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dirty="0">
                <a:solidFill>
                  <a:srgbClr val="F3CD60"/>
                </a:solidFill>
              </a:rPr>
              <a:t>paragraph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Image: use the file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66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6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59997" y="1389200"/>
            <a:ext cx="9668832" cy="820600"/>
          </a:xfrm>
        </p:spPr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59997" y="2328966"/>
            <a:ext cx="9668832" cy="719034"/>
          </a:xfrm>
        </p:spPr>
        <p:txBody>
          <a:bodyPr/>
          <a:lstStyle/>
          <a:p>
            <a:r>
              <a:rPr lang="en-US" dirty="0"/>
              <a:t>Tags, Attributes and Elements</a:t>
            </a:r>
          </a:p>
        </p:txBody>
      </p:sp>
      <p:pic>
        <p:nvPicPr>
          <p:cNvPr id="1030" name="Picture 6" descr="http://nayleon.com/wp-content/uploads/2011/06/earth-air-fire-water-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7" y="3526683"/>
            <a:ext cx="4402572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9.media.tumblr.com/tumblr_lyme6pW4wA1r3pofqo1_1280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27" y="3548794"/>
            <a:ext cx="4790885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4589">
            <a:off x="9663128" y="2904398"/>
            <a:ext cx="1861637" cy="18616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ta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043">
            <a:off x="575102" y="2731774"/>
            <a:ext cx="1662546" cy="16625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85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90440" y="4552809"/>
            <a:ext cx="4732572" cy="10633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Tags, Attributes and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9609" y="2003802"/>
            <a:ext cx="986765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href="http://softuni.bg"&gt;SoftUni&lt;/a&gt;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79609" y="3967339"/>
            <a:ext cx="9867658" cy="2213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src="books.png"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&lt;span&gt;Books&lt;/span&gt;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85212" y="2867716"/>
            <a:ext cx="2590800" cy="713479"/>
          </a:xfrm>
          <a:prstGeom prst="wedgeRoundRectCallout">
            <a:avLst>
              <a:gd name="adj1" fmla="val -67935"/>
              <a:gd name="adj2" fmla="val -64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element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33156" y="3615105"/>
            <a:ext cx="2212340" cy="593459"/>
          </a:xfrm>
          <a:prstGeom prst="wedgeRoundRectCallout">
            <a:avLst>
              <a:gd name="adj1" fmla="val -70914"/>
              <a:gd name="adj2" fmla="val 54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Opening tag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11499" y="5831615"/>
            <a:ext cx="2092960" cy="569185"/>
          </a:xfrm>
          <a:prstGeom prst="wedgeRoundRectCallout">
            <a:avLst>
              <a:gd name="adj1" fmla="val -72826"/>
              <a:gd name="adj2" fmla="val -41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Closing tag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44956" y="4814473"/>
            <a:ext cx="2514600" cy="1017142"/>
          </a:xfrm>
          <a:prstGeom prst="wedgeRoundRectCallout">
            <a:avLst>
              <a:gd name="adj1" fmla="val -73139"/>
              <a:gd name="adj2" fmla="val -209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body (content)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199007" y="2795512"/>
            <a:ext cx="1958972" cy="975372"/>
          </a:xfrm>
          <a:prstGeom prst="wedgeRoundRectCallout">
            <a:avLst>
              <a:gd name="adj1" fmla="val 32518"/>
              <a:gd name="adj2" fmla="val 8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 (CSS class)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370012" y="1176358"/>
            <a:ext cx="2212340" cy="630196"/>
          </a:xfrm>
          <a:prstGeom prst="wedgeRoundRectCallout">
            <a:avLst>
              <a:gd name="adj1" fmla="val -18084"/>
              <a:gd name="adj2" fmla="val 868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ID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3985259" y="1170086"/>
            <a:ext cx="3480753" cy="630196"/>
          </a:xfrm>
          <a:prstGeom prst="wedgeRoundRectCallout">
            <a:avLst>
              <a:gd name="adj1" fmla="val -29545"/>
              <a:gd name="adj2" fmla="val 92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Attribute: key = value</a:t>
            </a:r>
          </a:p>
        </p:txBody>
      </p:sp>
    </p:spTree>
    <p:extLst>
      <p:ext uri="{BB962C8B-B14F-4D97-AF65-F5344CB8AC3E}">
        <p14:creationId xmlns:p14="http://schemas.microsoft.com/office/powerpoint/2010/main" val="16015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9" grpId="0" animBg="1"/>
      <p:bldP spid="11" grpId="0" animBg="1"/>
      <p:bldP spid="10" grpId="0" animBg="1"/>
      <p:bldP spid="14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21877" y="4800600"/>
            <a:ext cx="8345070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21" y="1219200"/>
            <a:ext cx="8390382" cy="322779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1921877" y="5697400"/>
            <a:ext cx="8345070" cy="719034"/>
          </a:xfrm>
        </p:spPr>
        <p:txBody>
          <a:bodyPr/>
          <a:lstStyle/>
          <a:p>
            <a:r>
              <a:rPr lang="en-US" dirty="0"/>
              <a:t>What is CSS?</a:t>
            </a:r>
          </a:p>
        </p:txBody>
      </p:sp>
    </p:spTree>
    <p:extLst>
      <p:ext uri="{BB962C8B-B14F-4D97-AF65-F5344CB8AC3E}">
        <p14:creationId xmlns:p14="http://schemas.microsoft.com/office/powerpoint/2010/main" val="2170339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4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18012" y="3854368"/>
            <a:ext cx="5181600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h1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font-size: 42px;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color: yellow;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3100" y="4069005"/>
            <a:ext cx="1723119" cy="579195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Selector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2824" y="3429000"/>
            <a:ext cx="3354388" cy="61480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Opening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412" y="5387705"/>
            <a:ext cx="3094719" cy="632095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Closing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5212" y="4923815"/>
            <a:ext cx="3962400" cy="5917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208" y="4533260"/>
            <a:ext cx="2235814" cy="667796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Declaration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3602" y="5827066"/>
            <a:ext cx="1733751" cy="593190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7012" y="5827066"/>
            <a:ext cx="1218869" cy="593190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54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2544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638" y="68201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class="modern"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.modern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438512" y="1665896"/>
            <a:ext cx="2057400" cy="1533690"/>
          </a:xfrm>
          <a:prstGeom prst="bentArrow">
            <a:avLst>
              <a:gd name="adj1" fmla="val 15171"/>
              <a:gd name="adj2" fmla="val 19639"/>
              <a:gd name="adj3" fmla="val 35704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67" y="4849054"/>
            <a:ext cx="2741347" cy="1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3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8" grpId="0" animBg="1"/>
      <p:bldP spid="12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 Do List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62" y="1386374"/>
            <a:ext cx="5199496" cy="46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7555" y="1687202"/>
            <a:ext cx="9909858" cy="4713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en-US" sz="2600" b="1" i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link the CSS here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class="my-list"&gt;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Today's to do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day-info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&lt;ol&gt;TODO: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list-item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7555" y="1153997"/>
            <a:ext cx="9909858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55" y="3124200"/>
            <a:ext cx="3575568" cy="3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3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19288" y="1873995"/>
            <a:ext cx="4022612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19288" y="1313018"/>
            <a:ext cx="4022612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757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2146" y="1873995"/>
            <a:ext cx="6556354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2146" y="1308474"/>
            <a:ext cx="6556354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8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in HTML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870310"/>
            <a:ext cx="7878299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color:blue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 blue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4860235"/>
            <a:ext cx="7878299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color:red; font-size:2.1em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3724" y="2056624"/>
            <a:ext cx="3124200" cy="610376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Attribute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sz="2800" dirty="0">
                <a:solidFill>
                  <a:srgbClr val="FBEEDC"/>
                </a:solidFill>
              </a:rPr>
              <a:t>"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2209" y="3834476"/>
            <a:ext cx="1701403" cy="623527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Property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5809" y="3834475"/>
            <a:ext cx="1363607" cy="623527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Value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5972" y="5501098"/>
            <a:ext cx="2468880" cy="103849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Multiple CSS declarations</a:t>
            </a:r>
            <a:endParaRPr lang="bg-BG" sz="2800" dirty="0">
              <a:solidFill>
                <a:srgbClr val="FBEED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5" y="4029001"/>
            <a:ext cx="3436036" cy="24102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6" y="1056771"/>
            <a:ext cx="3436036" cy="24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/>
              <a:t> element in the HTML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99012" y="1878726"/>
            <a:ext cx="670719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&lt;body&gt;</a:t>
            </a:r>
            <a:endParaRPr lang="en-GB" altLang="en-US" sz="2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800" dirty="0"/>
              <a:t>  &lt;p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GB" altLang="en-US" sz="2800" dirty="0"/>
              <a:t>="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GB" altLang="en-US" sz="2800" dirty="0"/>
              <a:t>"&gt;This is red&lt;/p&gt;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888251"/>
            <a:ext cx="3581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&lt;!DOCTYPE 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  &lt;style&gt;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  </a:t>
            </a:r>
            <a:r>
              <a:rPr lang="en-US" altLang="en-US" sz="2800" dirty="0"/>
              <a:t>.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US" altLang="en-US" sz="2800" dirty="0"/>
              <a:t>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  color:red;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00" y="3106237"/>
            <a:ext cx="5088407" cy="33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3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1144"/>
            <a:ext cx="10363200" cy="820600"/>
          </a:xfrm>
        </p:spPr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3112"/>
            <a:ext cx="10363200" cy="719034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&lt;div&gt;</a:t>
            </a:r>
            <a:r>
              <a:rPr lang="en-US" dirty="0"/>
              <a:t> 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&lt;span&gt;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34" y="1143000"/>
            <a:ext cx="2507488" cy="34233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13" y="1143000"/>
            <a:ext cx="2507488" cy="342334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728" y="1143000"/>
            <a:ext cx="2836484" cy="34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4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242197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42661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background:red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83868" y="5351600"/>
            <a:ext cx="9421091" cy="820600"/>
          </a:xfrm>
        </p:spPr>
        <p:txBody>
          <a:bodyPr/>
          <a:lstStyle/>
          <a:p>
            <a:r>
              <a:rPr lang="en-US" dirty="0"/>
              <a:t>More HTML Problems</a:t>
            </a:r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2954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1" y="1598806"/>
            <a:ext cx="3125593" cy="31255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090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51121"/>
            <a:ext cx="7502597" cy="5570355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endParaRPr lang="en-GB" dirty="0"/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2</a:t>
            </a:r>
            <a:r>
              <a:rPr lang="en-US" dirty="0">
                <a:solidFill>
                  <a:srgbClr val="F3BE6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 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592" y="1413648"/>
            <a:ext cx="3957019" cy="4682352"/>
          </a:xfrm>
          <a:prstGeom prst="roundRect">
            <a:avLst>
              <a:gd name="adj" fmla="val 530"/>
            </a:avLst>
          </a:prstGeom>
        </p:spPr>
      </p:pic>
    </p:spTree>
    <p:extLst>
      <p:ext uri="{BB962C8B-B14F-4D97-AF65-F5344CB8AC3E}">
        <p14:creationId xmlns:p14="http://schemas.microsoft.com/office/powerpoint/2010/main" val="26898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894175"/>
            <a:ext cx="10820400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type="a"&gt;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TODO: put List item 2 and List item 3 here</a:t>
            </a: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--&gt;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96337"/>
            <a:ext cx="10820400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html-lists.html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2590800"/>
            <a:ext cx="4409943" cy="1530913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374611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62" y="1585193"/>
            <a:ext cx="10668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&lt;li&gt;Nested item 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3562" y="1038971"/>
            <a:ext cx="10668000" cy="54622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807991"/>
            <a:ext cx="3852770" cy="2078566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22911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0756" y="2046608"/>
            <a:ext cx="11007312" cy="3463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0756" y="1384137"/>
            <a:ext cx="11007312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2289353"/>
            <a:ext cx="3515537" cy="1545101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41937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637" y="4962683"/>
            <a:ext cx="10815551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(</a:t>
            </a:r>
            <a:r>
              <a:rPr lang="en-US" noProof="1"/>
              <a:t>HyperText</a:t>
            </a:r>
            <a:r>
              <a:rPr lang="en-US" dirty="0"/>
              <a:t> Markup Language)</a:t>
            </a:r>
          </a:p>
        </p:txBody>
      </p:sp>
      <p:pic>
        <p:nvPicPr>
          <p:cNvPr id="4" name="Picture 3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0668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151689" y="5766795"/>
            <a:ext cx="9832319" cy="688256"/>
          </a:xfrm>
        </p:spPr>
        <p:txBody>
          <a:bodyPr/>
          <a:lstStyle/>
          <a:p>
            <a:r>
              <a:rPr lang="en-US" dirty="0"/>
              <a:t>What is HTML?</a:t>
            </a:r>
          </a:p>
        </p:txBody>
      </p:sp>
    </p:spTree>
    <p:extLst>
      <p:ext uri="{BB962C8B-B14F-4D97-AF65-F5344CB8AC3E}">
        <p14:creationId xmlns:p14="http://schemas.microsoft.com/office/powerpoint/2010/main" val="2396256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HTML describe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structured content </a:t>
            </a:r>
            <a:r>
              <a:rPr lang="en-US" sz="3200" dirty="0"/>
              <a:t>(text, images, tables, figures, etc.)</a:t>
            </a:r>
          </a:p>
          <a:p>
            <a:r>
              <a:rPr lang="en-US" sz="3000" dirty="0"/>
              <a:t>Commonly used HTML tags:</a:t>
            </a:r>
          </a:p>
          <a:p>
            <a:pPr marL="536575" lvl="1" indent="-27305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&lt;h3&gt;</a:t>
            </a:r>
            <a:r>
              <a:rPr lang="en-US" sz="2800" noProof="1"/>
              <a:t>, …,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href="…"&gt;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&lt;img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src="…"&gt;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3000" noProof="1"/>
              <a:t> is block element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3000" noProof="1"/>
              <a:t> is inline element</a:t>
            </a:r>
          </a:p>
          <a:p>
            <a:pPr marL="231829" indent="-273050"/>
            <a:r>
              <a:rPr lang="en-US" sz="3000" noProof="1"/>
              <a:t>CSS styles may be: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е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xternal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embedded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542152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99612" y="3046176"/>
            <a:ext cx="2108746" cy="2282193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5894272"/>
            <a:ext cx="7543800" cy="506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Fundamentals – HTML and CSS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lnSpc>
                <a:spcPct val="100000"/>
              </a:lnSpc>
              <a:buNone/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208212" y="3582040"/>
            <a:ext cx="7620000" cy="13653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chemeClr val="accent1"/>
                </a:solidFill>
              </a:rPr>
              <a:t>&lt;b&gt;</a:t>
            </a:r>
            <a:r>
              <a:rPr lang="en-US" sz="2800" b="0" dirty="0">
                <a:solidFill>
                  <a:srgbClr val="FBEEDC"/>
                </a:solidFill>
              </a:rPr>
              <a:t>Document</a:t>
            </a:r>
            <a:r>
              <a:rPr lang="en-US" sz="2800" dirty="0">
                <a:solidFill>
                  <a:schemeClr val="accent1"/>
                </a:solidFill>
              </a:rPr>
              <a:t>&lt;/b&gt; </a:t>
            </a:r>
            <a:r>
              <a:rPr lang="en-US" sz="2800" b="0" dirty="0">
                <a:solidFill>
                  <a:srgbClr val="FBEEDC"/>
                </a:solidFill>
              </a:rPr>
              <a:t>content goes here…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79812" y="3163112"/>
            <a:ext cx="2209800" cy="609600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Opening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79812" y="4869581"/>
            <a:ext cx="2209800" cy="592903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Closing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412" y="4005526"/>
            <a:ext cx="6781800" cy="5328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43" y="5717507"/>
            <a:ext cx="6096528" cy="841321"/>
          </a:xfrm>
          <a:prstGeom prst="roundRect">
            <a:avLst>
              <a:gd name="adj" fmla="val 5105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212" y="3330549"/>
            <a:ext cx="1677988" cy="65275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6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9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565406" y="1126673"/>
            <a:ext cx="11001006" cy="5274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600" dirty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Example&lt;/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&gt;Hello HTML!&lt;/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&gt;. Visit the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courses"&gt;SoftUni HTML course to learn</a:t>
            </a: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more.&lt;/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1445025"/>
            <a:ext cx="4648200" cy="23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1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ZIP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 to 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612" y="622447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12" y="1524000"/>
            <a:ext cx="5257800" cy="26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7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 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58" y="1263280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745" y="2792454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118" y="5404649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7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37" y="1203743"/>
            <a:ext cx="8615839" cy="53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1103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270</TotalTime>
  <Words>2553</Words>
  <Application>Microsoft Office PowerPoint</Application>
  <PresentationFormat>Custom</PresentationFormat>
  <Paragraphs>450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HTML and CSS Overview</vt:lpstr>
      <vt:lpstr>Table of Contents</vt:lpstr>
      <vt:lpstr>Have a Question?</vt:lpstr>
      <vt:lpstr>HTML (HyperText Markup Language)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HTML Terminology</vt:lpstr>
      <vt:lpstr>HTML Tags, Attributes and Elements</vt:lpstr>
      <vt:lpstr>Cascading Style Sheets</vt:lpstr>
      <vt:lpstr>What is CSS?</vt:lpstr>
      <vt:lpstr>Combining HTML and CSS Files (External Style)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Summary</vt:lpstr>
      <vt:lpstr>Web Fundamentals – HTML and CSS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Ivo Jelev</cp:lastModifiedBy>
  <cp:revision>88</cp:revision>
  <dcterms:created xsi:type="dcterms:W3CDTF">2014-01-02T17:00:34Z</dcterms:created>
  <dcterms:modified xsi:type="dcterms:W3CDTF">2017-09-26T15:40:12Z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